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Inter" panose="02000503000000020004" pitchFamily="34" charset="0"/>
      <p:bold r:id="rId17"/>
    </p:embeddedFont>
    <p:embeddedFont>
      <p:font typeface="Inter" panose="02000503000000020004" pitchFamily="34" charset="-122"/>
      <p:bold r:id="rId18"/>
    </p:embeddedFont>
    <p:embeddedFont>
      <p:font typeface="Inter" panose="02000503000000020004" pitchFamily="34" charset="-120"/>
      <p:bold r:id="rId19"/>
    </p:embeddedFont>
    <p:embeddedFont>
      <p:font typeface="Calibri" panose="020F0502020204030204" charset="0"/>
      <p:regular r:id="rId20"/>
      <p:bold r:id="rId21"/>
      <p:italic r:id="rId22"/>
      <p:boldItalic r:id="rId23"/>
    </p:embeddedFont>
    <p:embeddedFont>
      <p:font typeface="Arial Black" panose="020B0A04020102020204" charset="0"/>
      <p:bold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27488" y="2270046"/>
            <a:ext cx="4919305" cy="3689509"/>
          </a:xfrm>
          <a:prstGeom prst="rect">
            <a:avLst/>
          </a:prstGeom>
        </p:spPr>
      </p:pic>
      <p:sp>
        <p:nvSpPr>
          <p:cNvPr id="4" name="Text 0"/>
          <p:cNvSpPr/>
          <p:nvPr/>
        </p:nvSpPr>
        <p:spPr>
          <a:xfrm>
            <a:off x="793790" y="904042"/>
            <a:ext cx="7556421" cy="1488519"/>
          </a:xfrm>
          <a:prstGeom prst="rect">
            <a:avLst/>
          </a:prstGeom>
          <a:noFill/>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Algorhythm Tech-Fest Dashboard</a:t>
            </a:r>
            <a:endParaRPr lang="en-US" sz="4650" dirty="0"/>
          </a:p>
        </p:txBody>
      </p:sp>
      <p:sp>
        <p:nvSpPr>
          <p:cNvPr id="5" name="Text 1"/>
          <p:cNvSpPr/>
          <p:nvPr/>
        </p:nvSpPr>
        <p:spPr>
          <a:xfrm>
            <a:off x="793790" y="2732723"/>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This presentation summarizes the Algorhythm Tech-Fest Dashboard project, developed to provide insightful analysis of sponsorships, expenses, and participation trends. The dashboard aims to modernize event management by offering automated, real-time insights that enhance the sustainability and scalability of Algorhythm.</a:t>
            </a:r>
            <a:endParaRPr lang="en-US" sz="1750" dirty="0"/>
          </a:p>
        </p:txBody>
      </p:sp>
      <p:sp>
        <p:nvSpPr>
          <p:cNvPr id="6" name="Text 2"/>
          <p:cNvSpPr/>
          <p:nvPr/>
        </p:nvSpPr>
        <p:spPr>
          <a:xfrm>
            <a:off x="793790" y="4802386"/>
            <a:ext cx="7556421" cy="1814513"/>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By leveraging interactive visualizations and business intelligence techniques, the dashboard helps organizers identify trends, optimize budget allocations, and enhance strategic planning for future editions of the fest. It ensures transparency in financial transactions and effective resource allocation.</a:t>
            </a:r>
            <a:endParaRPr lang="en-US" sz="1750" dirty="0"/>
          </a:p>
        </p:txBody>
      </p:sp>
      <p:sp>
        <p:nvSpPr>
          <p:cNvPr id="7" name="Text 3"/>
          <p:cNvSpPr/>
          <p:nvPr/>
        </p:nvSpPr>
        <p:spPr>
          <a:xfrm>
            <a:off x="793790" y="6872049"/>
            <a:ext cx="7556421" cy="453509"/>
          </a:xfrm>
          <a:prstGeom prst="rect">
            <a:avLst/>
          </a:prstGeom>
          <a:noFill/>
        </p:spPr>
        <p:txBody>
          <a:bodyPr wrap="none" lIns="0" tIns="0" rIns="0" bIns="0" rtlCol="0" anchor="t"/>
          <a:lstStyle/>
          <a:p>
            <a:pPr marL="0" indent="0" algn="l">
              <a:lnSpc>
                <a:spcPts val="3550"/>
              </a:lnSpc>
              <a:buNone/>
            </a:pPr>
            <a:r>
              <a:rPr lang="en-US" sz="2200" b="1" dirty="0">
                <a:solidFill>
                  <a:srgbClr val="272525"/>
                </a:solidFill>
                <a:latin typeface="Inter" panose="02000503000000020004" pitchFamily="34" charset="0"/>
                <a:ea typeface="Inter" panose="02000503000000020004" pitchFamily="34" charset="-122"/>
                <a:cs typeface="Inter" panose="02000503000000020004" pitchFamily="34" charset="-120"/>
              </a:rPr>
              <a:t>By Atharva Shelar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5720" y="0"/>
            <a:ext cx="14732000" cy="83356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Text Box 2"/>
          <p:cNvSpPr txBox="1"/>
          <p:nvPr/>
        </p:nvSpPr>
        <p:spPr>
          <a:xfrm>
            <a:off x="2821305" y="3001010"/>
            <a:ext cx="8975725" cy="1769110"/>
          </a:xfrm>
          <a:prstGeom prst="rect">
            <a:avLst/>
          </a:prstGeom>
          <a:noFill/>
        </p:spPr>
        <p:txBody>
          <a:bodyPr wrap="square" rtlCol="0">
            <a:noAutofit/>
          </a:bodyPr>
          <a:p>
            <a:r>
              <a:rPr lang="en-US" sz="9600">
                <a:latin typeface="Arial Black" panose="020B0A04020102020204" charset="0"/>
                <a:cs typeface="Arial Black" panose="020B0A04020102020204" charset="0"/>
              </a:rPr>
              <a:t>Thank You</a:t>
            </a:r>
            <a:endParaRPr lang="en-US" sz="9600">
              <a:latin typeface="Arial Black" panose="020B0A04020102020204" charset="0"/>
              <a:cs typeface="Arial Black" panose="020B0A040201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s 16"/>
          <p:cNvSpPr/>
          <p:nvPr/>
        </p:nvSpPr>
        <p:spPr>
          <a:xfrm>
            <a:off x="0" y="0"/>
            <a:ext cx="14630400" cy="823976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Image 0" descr="preencoded.png"/>
          <p:cNvPicPr>
            <a:picLocks noChangeAspect="1"/>
          </p:cNvPicPr>
          <p:nvPr/>
        </p:nvPicPr>
        <p:blipFill>
          <a:blip r:embed="rId1"/>
          <a:stretch>
            <a:fillRect/>
          </a:stretch>
        </p:blipFill>
        <p:spPr>
          <a:xfrm>
            <a:off x="0" y="0"/>
            <a:ext cx="14630400" cy="2674382"/>
          </a:xfrm>
          <a:prstGeom prst="rect">
            <a:avLst/>
          </a:prstGeom>
        </p:spPr>
      </p:pic>
      <p:sp>
        <p:nvSpPr>
          <p:cNvPr id="3" name="Text 0"/>
          <p:cNvSpPr/>
          <p:nvPr/>
        </p:nvSpPr>
        <p:spPr>
          <a:xfrm>
            <a:off x="748784" y="3262670"/>
            <a:ext cx="6022181" cy="701993"/>
          </a:xfrm>
          <a:prstGeom prst="rect">
            <a:avLst/>
          </a:prstGeom>
          <a:noFill/>
        </p:spPr>
        <p:txBody>
          <a:bodyPr wrap="none" lIns="0" tIns="0" rIns="0" bIns="0" rtlCol="0" anchor="t"/>
          <a:lstStyle/>
          <a:p>
            <a:pPr marL="0" indent="0" algn="l">
              <a:lnSpc>
                <a:spcPts val="5500"/>
              </a:lnSpc>
              <a:buNone/>
            </a:pPr>
            <a:r>
              <a:rPr lang="en-US" sz="4400" b="1" dirty="0">
                <a:solidFill>
                  <a:srgbClr val="000000"/>
                </a:solidFill>
                <a:latin typeface="Petrona Bold" pitchFamily="34" charset="0"/>
                <a:ea typeface="Petrona Bold" pitchFamily="34" charset="-122"/>
                <a:cs typeface="Petrona Bold" pitchFamily="34" charset="-120"/>
              </a:rPr>
              <a:t>Objectives and Purpose</a:t>
            </a:r>
            <a:endParaRPr lang="en-US" sz="4400" dirty="0"/>
          </a:p>
        </p:txBody>
      </p:sp>
      <p:sp>
        <p:nvSpPr>
          <p:cNvPr id="4" name="Shape 1"/>
          <p:cNvSpPr/>
          <p:nvPr/>
        </p:nvSpPr>
        <p:spPr>
          <a:xfrm>
            <a:off x="748784" y="4526161"/>
            <a:ext cx="481370" cy="481370"/>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820936" y="4556224"/>
            <a:ext cx="336947" cy="421124"/>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6" name="Text 3"/>
          <p:cNvSpPr/>
          <p:nvPr/>
        </p:nvSpPr>
        <p:spPr>
          <a:xfrm>
            <a:off x="1443990" y="4526161"/>
            <a:ext cx="2808089" cy="350996"/>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Financial Analysis</a:t>
            </a:r>
            <a:endParaRPr lang="en-US" sz="2200" dirty="0"/>
          </a:p>
        </p:txBody>
      </p:sp>
      <p:sp>
        <p:nvSpPr>
          <p:cNvPr id="7" name="Text 4"/>
          <p:cNvSpPr/>
          <p:nvPr/>
        </p:nvSpPr>
        <p:spPr>
          <a:xfrm>
            <a:off x="1443990" y="5005507"/>
            <a:ext cx="3539847" cy="1369219"/>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Analyze sponsorships and expenses over different years to identify trends and ensure financial health.</a:t>
            </a:r>
            <a:endParaRPr lang="en-US" sz="1650" dirty="0"/>
          </a:p>
        </p:txBody>
      </p:sp>
      <p:sp>
        <p:nvSpPr>
          <p:cNvPr id="8" name="Shape 5"/>
          <p:cNvSpPr/>
          <p:nvPr/>
        </p:nvSpPr>
        <p:spPr>
          <a:xfrm>
            <a:off x="5197673" y="4526161"/>
            <a:ext cx="481370" cy="481370"/>
          </a:xfrm>
          <a:prstGeom prst="roundRect">
            <a:avLst>
              <a:gd name="adj" fmla="val 18667"/>
            </a:avLst>
          </a:prstGeom>
          <a:solidFill>
            <a:srgbClr val="CCEEFF"/>
          </a:solidFill>
          <a:ln w="7620">
            <a:solidFill>
              <a:srgbClr val="B2D4E5"/>
            </a:solidFill>
            <a:prstDash val="solid"/>
          </a:ln>
        </p:spPr>
      </p:sp>
      <p:sp>
        <p:nvSpPr>
          <p:cNvPr id="9" name="Text 6"/>
          <p:cNvSpPr/>
          <p:nvPr/>
        </p:nvSpPr>
        <p:spPr>
          <a:xfrm>
            <a:off x="5269825" y="4556224"/>
            <a:ext cx="336947" cy="421124"/>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0" name="Text 7"/>
          <p:cNvSpPr/>
          <p:nvPr/>
        </p:nvSpPr>
        <p:spPr>
          <a:xfrm>
            <a:off x="5892879" y="4526161"/>
            <a:ext cx="3115508" cy="350996"/>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Performance Evaluation</a:t>
            </a:r>
            <a:endParaRPr lang="en-US" sz="2200" dirty="0"/>
          </a:p>
        </p:txBody>
      </p:sp>
      <p:sp>
        <p:nvSpPr>
          <p:cNvPr id="11" name="Text 8"/>
          <p:cNvSpPr/>
          <p:nvPr/>
        </p:nvSpPr>
        <p:spPr>
          <a:xfrm>
            <a:off x="5892879" y="5005507"/>
            <a:ext cx="3539847" cy="1026914"/>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Assess the performance of various sub-events based on revenue and participation data.</a:t>
            </a:r>
            <a:endParaRPr lang="en-US" sz="1650" dirty="0"/>
          </a:p>
        </p:txBody>
      </p:sp>
      <p:sp>
        <p:nvSpPr>
          <p:cNvPr id="12" name="Shape 9"/>
          <p:cNvSpPr/>
          <p:nvPr/>
        </p:nvSpPr>
        <p:spPr>
          <a:xfrm>
            <a:off x="9646563" y="4526161"/>
            <a:ext cx="481370" cy="481370"/>
          </a:xfrm>
          <a:prstGeom prst="roundRect">
            <a:avLst>
              <a:gd name="adj" fmla="val 18667"/>
            </a:avLst>
          </a:prstGeom>
          <a:solidFill>
            <a:srgbClr val="CCEEFF"/>
          </a:solidFill>
          <a:ln w="7620">
            <a:solidFill>
              <a:srgbClr val="B2D4E5"/>
            </a:solidFill>
            <a:prstDash val="solid"/>
          </a:ln>
        </p:spPr>
      </p:sp>
      <p:sp>
        <p:nvSpPr>
          <p:cNvPr id="13" name="Text 10"/>
          <p:cNvSpPr/>
          <p:nvPr/>
        </p:nvSpPr>
        <p:spPr>
          <a:xfrm>
            <a:off x="9718715" y="4556224"/>
            <a:ext cx="336947" cy="421124"/>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4" name="Text 11"/>
          <p:cNvSpPr/>
          <p:nvPr/>
        </p:nvSpPr>
        <p:spPr>
          <a:xfrm>
            <a:off x="10341769" y="4526161"/>
            <a:ext cx="2808089" cy="350996"/>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Trend Visualization</a:t>
            </a:r>
            <a:endParaRPr lang="en-US" sz="2200" dirty="0"/>
          </a:p>
        </p:txBody>
      </p:sp>
      <p:sp>
        <p:nvSpPr>
          <p:cNvPr id="15" name="Text 12"/>
          <p:cNvSpPr/>
          <p:nvPr/>
        </p:nvSpPr>
        <p:spPr>
          <a:xfrm>
            <a:off x="10341769" y="5005507"/>
            <a:ext cx="3539847" cy="1026914"/>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Provide clear and interactive visual representations of key event metrics.</a:t>
            </a:r>
            <a:endParaRPr lang="en-US" sz="1650" dirty="0"/>
          </a:p>
        </p:txBody>
      </p:sp>
      <p:sp>
        <p:nvSpPr>
          <p:cNvPr id="16" name="Text 13"/>
          <p:cNvSpPr/>
          <p:nvPr/>
        </p:nvSpPr>
        <p:spPr>
          <a:xfrm>
            <a:off x="748784" y="6615351"/>
            <a:ext cx="13132832" cy="1026914"/>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The dashboard offers a centralized platform to visualize and analyze financial and event-related data efficiently. It consolidates historical and real-time data, providing meaningful insights that support strategic planning and operational improvements for the Algorhythm fest.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8784" y="588288"/>
            <a:ext cx="7646432" cy="1403985"/>
          </a:xfrm>
          <a:prstGeom prst="rect">
            <a:avLst/>
          </a:prstGeom>
          <a:noFill/>
        </p:spPr>
        <p:txBody>
          <a:bodyPr wrap="square" lIns="0" tIns="0" rIns="0" bIns="0" rtlCol="0" anchor="t"/>
          <a:lstStyle/>
          <a:p>
            <a:pPr marL="0" indent="0" algn="l">
              <a:lnSpc>
                <a:spcPts val="5500"/>
              </a:lnSpc>
              <a:buNone/>
            </a:pPr>
            <a:r>
              <a:rPr lang="en-US" sz="4400" b="1" dirty="0">
                <a:solidFill>
                  <a:srgbClr val="000000"/>
                </a:solidFill>
                <a:latin typeface="Petrona Bold" pitchFamily="34" charset="0"/>
                <a:ea typeface="Petrona Bold" pitchFamily="34" charset="-122"/>
                <a:cs typeface="Petrona Bold" pitchFamily="34" charset="-120"/>
              </a:rPr>
              <a:t>Challenges with Existing Systems</a:t>
            </a:r>
            <a:endParaRPr lang="en-US" sz="4400" dirty="0"/>
          </a:p>
        </p:txBody>
      </p:sp>
      <p:sp>
        <p:nvSpPr>
          <p:cNvPr id="4" name="Text 1"/>
          <p:cNvSpPr/>
          <p:nvPr/>
        </p:nvSpPr>
        <p:spPr>
          <a:xfrm>
            <a:off x="748784" y="2526983"/>
            <a:ext cx="2200513" cy="701993"/>
          </a:xfrm>
          <a:prstGeom prst="rect">
            <a:avLst/>
          </a:prstGeom>
          <a:noFill/>
        </p:spPr>
        <p:txBody>
          <a:bodyPr wrap="squar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Lack of Real-Time Insights</a:t>
            </a:r>
            <a:endParaRPr lang="en-US" sz="2200" dirty="0"/>
          </a:p>
        </p:txBody>
      </p:sp>
      <p:sp>
        <p:nvSpPr>
          <p:cNvPr id="5" name="Text 2"/>
          <p:cNvSpPr/>
          <p:nvPr/>
        </p:nvSpPr>
        <p:spPr>
          <a:xfrm>
            <a:off x="748784" y="3442811"/>
            <a:ext cx="2200513" cy="2396133"/>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Existing systems do not offer real-time data updates, leading to manual entry and delayed access to updated financial reports.</a:t>
            </a:r>
            <a:endParaRPr lang="en-US" sz="1650" dirty="0"/>
          </a:p>
        </p:txBody>
      </p:sp>
      <p:sp>
        <p:nvSpPr>
          <p:cNvPr id="6" name="Text 3"/>
          <p:cNvSpPr/>
          <p:nvPr/>
        </p:nvSpPr>
        <p:spPr>
          <a:xfrm>
            <a:off x="3478887" y="2526983"/>
            <a:ext cx="2200513" cy="350996"/>
          </a:xfrm>
          <a:prstGeom prst="rect">
            <a:avLst/>
          </a:prstGeom>
          <a:noFill/>
        </p:spPr>
        <p:txBody>
          <a:bodyPr wrap="non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Static Reports</a:t>
            </a:r>
            <a:endParaRPr lang="en-US" sz="2200" dirty="0"/>
          </a:p>
        </p:txBody>
      </p:sp>
      <p:sp>
        <p:nvSpPr>
          <p:cNvPr id="7" name="Text 4"/>
          <p:cNvSpPr/>
          <p:nvPr/>
        </p:nvSpPr>
        <p:spPr>
          <a:xfrm>
            <a:off x="3478887" y="3091815"/>
            <a:ext cx="2200513" cy="205382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Traditional spreadsheets provide static reports that require manual filtering and sorting to extract insights.</a:t>
            </a:r>
            <a:endParaRPr lang="en-US" sz="1650" dirty="0"/>
          </a:p>
        </p:txBody>
      </p:sp>
      <p:sp>
        <p:nvSpPr>
          <p:cNvPr id="8" name="Text 5"/>
          <p:cNvSpPr/>
          <p:nvPr/>
        </p:nvSpPr>
        <p:spPr>
          <a:xfrm>
            <a:off x="6208990" y="2526983"/>
            <a:ext cx="2200513" cy="701993"/>
          </a:xfrm>
          <a:prstGeom prst="rect">
            <a:avLst/>
          </a:prstGeom>
          <a:noFill/>
        </p:spPr>
        <p:txBody>
          <a:bodyPr wrap="squar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Limited Customization</a:t>
            </a:r>
            <a:endParaRPr lang="en-US" sz="2200" dirty="0"/>
          </a:p>
        </p:txBody>
      </p:sp>
      <p:sp>
        <p:nvSpPr>
          <p:cNvPr id="9" name="Text 6"/>
          <p:cNvSpPr/>
          <p:nvPr/>
        </p:nvSpPr>
        <p:spPr>
          <a:xfrm>
            <a:off x="6208990" y="3442811"/>
            <a:ext cx="2200513" cy="2053828"/>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Existing tools do not provide customized KPIs based on event-specific metrics, hindering tailored analysis.</a:t>
            </a:r>
            <a:endParaRPr lang="en-US" sz="1650" dirty="0"/>
          </a:p>
        </p:txBody>
      </p:sp>
      <p:sp>
        <p:nvSpPr>
          <p:cNvPr id="10" name="Text 7"/>
          <p:cNvSpPr/>
          <p:nvPr/>
        </p:nvSpPr>
        <p:spPr>
          <a:xfrm>
            <a:off x="748784" y="6272093"/>
            <a:ext cx="7646432" cy="1369219"/>
          </a:xfrm>
          <a:prstGeom prst="rect">
            <a:avLst/>
          </a:prstGeom>
          <a:noFill/>
        </p:spPr>
        <p:txBody>
          <a:bodyPr wrap="square" lIns="0" tIns="0" rIns="0" bIns="0" rtlCol="0" anchor="t"/>
          <a:lstStyle/>
          <a:p>
            <a:pPr marL="0" indent="0" algn="l">
              <a:lnSpc>
                <a:spcPts val="2650"/>
              </a:lnSpc>
              <a:buNone/>
            </a:pPr>
            <a:r>
              <a:rPr lang="en-US" sz="1650" dirty="0">
                <a:solidFill>
                  <a:srgbClr val="272525"/>
                </a:solidFill>
                <a:latin typeface="Inter" panose="02000503000000020004" pitchFamily="34" charset="0"/>
                <a:ea typeface="Inter" panose="02000503000000020004" pitchFamily="34" charset="-122"/>
                <a:cs typeface="Inter" panose="02000503000000020004" pitchFamily="34" charset="-120"/>
              </a:rPr>
              <a:t>Traditional spreadsheet-based solutions and manual bookkeeping methods have significant limitations, especially when dealing with large-scale events like Algorhythm. These methods lack real-time insights, offer static reports, and struggle with large datasets.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s 13"/>
          <p:cNvSpPr/>
          <p:nvPr/>
        </p:nvSpPr>
        <p:spPr>
          <a:xfrm>
            <a:off x="0" y="0"/>
            <a:ext cx="14664690" cy="82296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98076"/>
            <a:ext cx="5954197" cy="744260"/>
          </a:xfrm>
          <a:prstGeom prst="rect">
            <a:avLst/>
          </a:prstGeom>
          <a:noFill/>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Technology Used</a:t>
            </a:r>
            <a:endParaRPr lang="en-US" sz="4650" dirty="0"/>
          </a:p>
        </p:txBody>
      </p:sp>
      <p:pic>
        <p:nvPicPr>
          <p:cNvPr id="4" name="Image 1" descr="preencoded.png"/>
          <p:cNvPicPr>
            <a:picLocks noChangeAspect="1"/>
          </p:cNvPicPr>
          <p:nvPr/>
        </p:nvPicPr>
        <p:blipFill>
          <a:blip r:embed="rId2"/>
          <a:stretch>
            <a:fillRect/>
          </a:stretch>
        </p:blipFill>
        <p:spPr>
          <a:xfrm>
            <a:off x="6280190" y="1882497"/>
            <a:ext cx="566976" cy="566976"/>
          </a:xfrm>
          <a:prstGeom prst="rect">
            <a:avLst/>
          </a:prstGeom>
        </p:spPr>
      </p:pic>
      <p:sp>
        <p:nvSpPr>
          <p:cNvPr id="5" name="Text 1"/>
          <p:cNvSpPr/>
          <p:nvPr/>
        </p:nvSpPr>
        <p:spPr>
          <a:xfrm>
            <a:off x="6280190" y="2676287"/>
            <a:ext cx="2291953"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Power BI</a:t>
            </a:r>
            <a:endParaRPr lang="en-US" sz="2300" dirty="0"/>
          </a:p>
        </p:txBody>
      </p:sp>
      <p:sp>
        <p:nvSpPr>
          <p:cNvPr id="6" name="Text 2"/>
          <p:cNvSpPr/>
          <p:nvPr/>
        </p:nvSpPr>
        <p:spPr>
          <a:xfrm>
            <a:off x="6280190" y="3184446"/>
            <a:ext cx="2291953" cy="217741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Used for creating interactive dashboards and reports, integrating with Excel and other data sources.</a:t>
            </a:r>
            <a:endParaRPr lang="en-US" sz="1750" dirty="0"/>
          </a:p>
        </p:txBody>
      </p:sp>
      <p:pic>
        <p:nvPicPr>
          <p:cNvPr id="7" name="Image 2" descr="preencoded.png"/>
          <p:cNvPicPr>
            <a:picLocks noChangeAspect="1"/>
          </p:cNvPicPr>
          <p:nvPr/>
        </p:nvPicPr>
        <p:blipFill>
          <a:blip r:embed="rId3"/>
          <a:stretch>
            <a:fillRect/>
          </a:stretch>
        </p:blipFill>
        <p:spPr>
          <a:xfrm>
            <a:off x="8912304" y="1882497"/>
            <a:ext cx="566976" cy="566976"/>
          </a:xfrm>
          <a:prstGeom prst="rect">
            <a:avLst/>
          </a:prstGeom>
        </p:spPr>
      </p:pic>
      <p:sp>
        <p:nvSpPr>
          <p:cNvPr id="8" name="Text 3"/>
          <p:cNvSpPr/>
          <p:nvPr/>
        </p:nvSpPr>
        <p:spPr>
          <a:xfrm>
            <a:off x="8912304" y="2676287"/>
            <a:ext cx="2292072"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DAX</a:t>
            </a:r>
            <a:endParaRPr lang="en-US" sz="2300" dirty="0"/>
          </a:p>
        </p:txBody>
      </p:sp>
      <p:sp>
        <p:nvSpPr>
          <p:cNvPr id="9" name="Text 4"/>
          <p:cNvSpPr/>
          <p:nvPr/>
        </p:nvSpPr>
        <p:spPr>
          <a:xfrm>
            <a:off x="8912304" y="3184446"/>
            <a:ext cx="2292072" cy="217741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Formula language used for creating calculated columns, measures, and custom aggregations.</a:t>
            </a:r>
            <a:endParaRPr lang="en-US" sz="1750" dirty="0"/>
          </a:p>
        </p:txBody>
      </p:sp>
      <p:pic>
        <p:nvPicPr>
          <p:cNvPr id="10" name="Image 3" descr="preencoded.png"/>
          <p:cNvPicPr>
            <a:picLocks noChangeAspect="1"/>
          </p:cNvPicPr>
          <p:nvPr/>
        </p:nvPicPr>
        <p:blipFill>
          <a:blip r:embed="rId4"/>
          <a:stretch>
            <a:fillRect/>
          </a:stretch>
        </p:blipFill>
        <p:spPr>
          <a:xfrm>
            <a:off x="11544538" y="1882497"/>
            <a:ext cx="566976" cy="566976"/>
          </a:xfrm>
          <a:prstGeom prst="rect">
            <a:avLst/>
          </a:prstGeom>
        </p:spPr>
      </p:pic>
      <p:sp>
        <p:nvSpPr>
          <p:cNvPr id="11" name="Text 5"/>
          <p:cNvSpPr/>
          <p:nvPr/>
        </p:nvSpPr>
        <p:spPr>
          <a:xfrm>
            <a:off x="11544538" y="2676287"/>
            <a:ext cx="2291953" cy="372070"/>
          </a:xfrm>
          <a:prstGeom prst="rect">
            <a:avLst/>
          </a:prstGeom>
          <a:noFill/>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Python</a:t>
            </a:r>
            <a:endParaRPr lang="en-US" sz="2300" dirty="0"/>
          </a:p>
        </p:txBody>
      </p:sp>
      <p:sp>
        <p:nvSpPr>
          <p:cNvPr id="12" name="Text 6"/>
          <p:cNvSpPr/>
          <p:nvPr/>
        </p:nvSpPr>
        <p:spPr>
          <a:xfrm>
            <a:off x="11544538" y="3184446"/>
            <a:ext cx="2291953" cy="254031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Used for data preprocessing, transformations, and automation, enhancing data cleaning and statistical analysis.</a:t>
            </a:r>
            <a:endParaRPr lang="en-US" sz="1750" dirty="0"/>
          </a:p>
        </p:txBody>
      </p:sp>
      <p:sp>
        <p:nvSpPr>
          <p:cNvPr id="13" name="Text 7"/>
          <p:cNvSpPr/>
          <p:nvPr/>
        </p:nvSpPr>
        <p:spPr>
          <a:xfrm>
            <a:off x="6280190" y="5979914"/>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The Algorhythm Power BI dashboard utilizes a combination of business intelligence tools, data analytics techniques, and scripting languages to ensure a smooth, efficient, and insightful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719"/>
          </a:xfrm>
          <a:prstGeom prst="rect">
            <a:avLst/>
          </a:prstGeom>
        </p:spPr>
      </p:pic>
      <p:sp>
        <p:nvSpPr>
          <p:cNvPr id="3" name="Text 0"/>
          <p:cNvSpPr/>
          <p:nvPr/>
        </p:nvSpPr>
        <p:spPr>
          <a:xfrm>
            <a:off x="777954" y="611267"/>
            <a:ext cx="6829425" cy="729377"/>
          </a:xfrm>
          <a:prstGeom prst="rect">
            <a:avLst/>
          </a:prstGeom>
          <a:noFill/>
        </p:spPr>
        <p:txBody>
          <a:bodyPr wrap="none" lIns="0" tIns="0" rIns="0" bIns="0" rtlCol="0" anchor="t"/>
          <a:lstStyle/>
          <a:p>
            <a:pPr marL="0" indent="0" algn="l">
              <a:lnSpc>
                <a:spcPts val="5700"/>
              </a:lnSpc>
              <a:buNone/>
            </a:pPr>
            <a:r>
              <a:rPr lang="en-US" sz="4550" b="1" dirty="0">
                <a:solidFill>
                  <a:srgbClr val="000000"/>
                </a:solidFill>
                <a:latin typeface="Petrona Bold" pitchFamily="34" charset="0"/>
                <a:ea typeface="Petrona Bold" pitchFamily="34" charset="-122"/>
                <a:cs typeface="Petrona Bold" pitchFamily="34" charset="-120"/>
              </a:rPr>
              <a:t>Functional Requirements</a:t>
            </a:r>
            <a:endParaRPr lang="en-US" sz="4550" dirty="0"/>
          </a:p>
        </p:txBody>
      </p:sp>
      <p:sp>
        <p:nvSpPr>
          <p:cNvPr id="4" name="Shape 1"/>
          <p:cNvSpPr/>
          <p:nvPr/>
        </p:nvSpPr>
        <p:spPr>
          <a:xfrm>
            <a:off x="777954" y="1674019"/>
            <a:ext cx="3682960" cy="2736056"/>
          </a:xfrm>
          <a:prstGeom prst="roundRect">
            <a:avLst>
              <a:gd name="adj" fmla="val 3412"/>
            </a:avLst>
          </a:prstGeom>
          <a:solidFill>
            <a:srgbClr val="CCEEFF"/>
          </a:solidFill>
          <a:ln w="7620">
            <a:solidFill>
              <a:srgbClr val="B2D4E5"/>
            </a:solidFill>
            <a:prstDash val="solid"/>
          </a:ln>
        </p:spPr>
      </p:sp>
      <p:sp>
        <p:nvSpPr>
          <p:cNvPr id="5" name="Text 2"/>
          <p:cNvSpPr/>
          <p:nvPr/>
        </p:nvSpPr>
        <p:spPr>
          <a:xfrm>
            <a:off x="1007864" y="1903928"/>
            <a:ext cx="2917627" cy="364688"/>
          </a:xfrm>
          <a:prstGeom prst="rect">
            <a:avLst/>
          </a:prstGeom>
          <a:noFill/>
        </p:spPr>
        <p:txBody>
          <a:bodyPr wrap="none" lIns="0" tIns="0" rIns="0" bIns="0" rtlCol="0" anchor="t"/>
          <a:lstStyle/>
          <a:p>
            <a:pPr marL="0" indent="0" algn="l">
              <a:lnSpc>
                <a:spcPts val="2850"/>
              </a:lnSpc>
              <a:buNone/>
            </a:pPr>
            <a:r>
              <a:rPr lang="en-US" sz="2250" b="1" dirty="0">
                <a:solidFill>
                  <a:srgbClr val="272525"/>
                </a:solidFill>
                <a:latin typeface="Petrona Bold" pitchFamily="34" charset="0"/>
                <a:ea typeface="Petrona Bold" pitchFamily="34" charset="-122"/>
                <a:cs typeface="Petrona Bold" pitchFamily="34" charset="-120"/>
              </a:rPr>
              <a:t>Display Data</a:t>
            </a:r>
            <a:endParaRPr lang="en-US" sz="2250" dirty="0"/>
          </a:p>
        </p:txBody>
      </p:sp>
      <p:sp>
        <p:nvSpPr>
          <p:cNvPr id="6" name="Text 3"/>
          <p:cNvSpPr/>
          <p:nvPr/>
        </p:nvSpPr>
        <p:spPr>
          <a:xfrm>
            <a:off x="1007864" y="2401967"/>
            <a:ext cx="3223141" cy="1778198"/>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Visually represent sponsorship revenue and expenses for different years, categorized by sponsorship tiers and expense types.</a:t>
            </a:r>
            <a:endParaRPr lang="en-US" sz="1750" dirty="0"/>
          </a:p>
        </p:txBody>
      </p:sp>
      <p:sp>
        <p:nvSpPr>
          <p:cNvPr id="7" name="Shape 4"/>
          <p:cNvSpPr/>
          <p:nvPr/>
        </p:nvSpPr>
        <p:spPr>
          <a:xfrm>
            <a:off x="4683204" y="1674019"/>
            <a:ext cx="3682960" cy="2736056"/>
          </a:xfrm>
          <a:prstGeom prst="roundRect">
            <a:avLst>
              <a:gd name="adj" fmla="val 3412"/>
            </a:avLst>
          </a:prstGeom>
          <a:solidFill>
            <a:srgbClr val="CCEEFF"/>
          </a:solidFill>
          <a:ln w="7620">
            <a:solidFill>
              <a:srgbClr val="B2D4E5"/>
            </a:solidFill>
            <a:prstDash val="solid"/>
          </a:ln>
        </p:spPr>
      </p:sp>
      <p:sp>
        <p:nvSpPr>
          <p:cNvPr id="8" name="Text 5"/>
          <p:cNvSpPr/>
          <p:nvPr/>
        </p:nvSpPr>
        <p:spPr>
          <a:xfrm>
            <a:off x="4913114" y="1903928"/>
            <a:ext cx="2917627" cy="364688"/>
          </a:xfrm>
          <a:prstGeom prst="rect">
            <a:avLst/>
          </a:prstGeom>
          <a:noFill/>
        </p:spPr>
        <p:txBody>
          <a:bodyPr wrap="none" lIns="0" tIns="0" rIns="0" bIns="0" rtlCol="0" anchor="t"/>
          <a:lstStyle/>
          <a:p>
            <a:pPr marL="0" indent="0" algn="l">
              <a:lnSpc>
                <a:spcPts val="2850"/>
              </a:lnSpc>
              <a:buNone/>
            </a:pPr>
            <a:r>
              <a:rPr lang="en-US" sz="2250" b="1" dirty="0">
                <a:solidFill>
                  <a:srgbClr val="272525"/>
                </a:solidFill>
                <a:latin typeface="Petrona Bold" pitchFamily="34" charset="0"/>
                <a:ea typeface="Petrona Bold" pitchFamily="34" charset="-122"/>
                <a:cs typeface="Petrona Bold" pitchFamily="34" charset="-120"/>
              </a:rPr>
              <a:t>Interactive Insights</a:t>
            </a:r>
            <a:endParaRPr lang="en-US" sz="2250" dirty="0"/>
          </a:p>
        </p:txBody>
      </p:sp>
      <p:sp>
        <p:nvSpPr>
          <p:cNvPr id="9" name="Text 6"/>
          <p:cNvSpPr/>
          <p:nvPr/>
        </p:nvSpPr>
        <p:spPr>
          <a:xfrm>
            <a:off x="4913114" y="2401967"/>
            <a:ext cx="3223141" cy="1778198"/>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Enable users to filter and analyze data using slicers for year, sponsorship type, expense category, and sub-event name.</a:t>
            </a:r>
            <a:endParaRPr lang="en-US" sz="1750" dirty="0"/>
          </a:p>
        </p:txBody>
      </p:sp>
      <p:sp>
        <p:nvSpPr>
          <p:cNvPr id="10" name="Shape 7"/>
          <p:cNvSpPr/>
          <p:nvPr/>
        </p:nvSpPr>
        <p:spPr>
          <a:xfrm>
            <a:off x="777954" y="4632365"/>
            <a:ext cx="7588091" cy="1669137"/>
          </a:xfrm>
          <a:prstGeom prst="roundRect">
            <a:avLst>
              <a:gd name="adj" fmla="val 5594"/>
            </a:avLst>
          </a:prstGeom>
          <a:solidFill>
            <a:srgbClr val="CCEEFF"/>
          </a:solidFill>
          <a:ln w="7620">
            <a:solidFill>
              <a:srgbClr val="B2D4E5"/>
            </a:solidFill>
            <a:prstDash val="solid"/>
          </a:ln>
        </p:spPr>
      </p:sp>
      <p:sp>
        <p:nvSpPr>
          <p:cNvPr id="11" name="Text 8"/>
          <p:cNvSpPr/>
          <p:nvPr/>
        </p:nvSpPr>
        <p:spPr>
          <a:xfrm>
            <a:off x="1007864" y="4862274"/>
            <a:ext cx="2917627" cy="364688"/>
          </a:xfrm>
          <a:prstGeom prst="rect">
            <a:avLst/>
          </a:prstGeom>
          <a:noFill/>
        </p:spPr>
        <p:txBody>
          <a:bodyPr wrap="none" lIns="0" tIns="0" rIns="0" bIns="0" rtlCol="0" anchor="t"/>
          <a:lstStyle/>
          <a:p>
            <a:pPr marL="0" indent="0" algn="l">
              <a:lnSpc>
                <a:spcPts val="2850"/>
              </a:lnSpc>
              <a:buNone/>
            </a:pPr>
            <a:r>
              <a:rPr lang="en-US" sz="2250" b="1" dirty="0">
                <a:solidFill>
                  <a:srgbClr val="272525"/>
                </a:solidFill>
                <a:latin typeface="Petrona Bold" pitchFamily="34" charset="0"/>
                <a:ea typeface="Petrona Bold" pitchFamily="34" charset="-122"/>
                <a:cs typeface="Petrona Bold" pitchFamily="34" charset="-120"/>
              </a:rPr>
              <a:t>Cumulative Metrics</a:t>
            </a:r>
            <a:endParaRPr lang="en-US" sz="2250" dirty="0"/>
          </a:p>
        </p:txBody>
      </p:sp>
      <p:sp>
        <p:nvSpPr>
          <p:cNvPr id="12" name="Text 9"/>
          <p:cNvSpPr/>
          <p:nvPr/>
        </p:nvSpPr>
        <p:spPr>
          <a:xfrm>
            <a:off x="1007864" y="5360313"/>
            <a:ext cx="7128272" cy="711279"/>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Display cumulative revenue and expense growth over time, with year-over-year comparisons and trend lines.</a:t>
            </a:r>
            <a:endParaRPr lang="en-US" sz="1750" dirty="0"/>
          </a:p>
        </p:txBody>
      </p:sp>
      <p:sp>
        <p:nvSpPr>
          <p:cNvPr id="13" name="Text 10"/>
          <p:cNvSpPr/>
          <p:nvPr/>
        </p:nvSpPr>
        <p:spPr>
          <a:xfrm>
            <a:off x="777954" y="6551533"/>
            <a:ext cx="7588091" cy="1066919"/>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Functional requirements define the core features and capabilities of the Power BI dashboard, ensuring that the system effectively meets the expectations of event organizers and stakeholders.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624"/>
          </a:xfrm>
          <a:prstGeom prst="rect">
            <a:avLst/>
          </a:prstGeom>
        </p:spPr>
      </p:pic>
      <p:sp>
        <p:nvSpPr>
          <p:cNvPr id="3" name="Text 0"/>
          <p:cNvSpPr/>
          <p:nvPr/>
        </p:nvSpPr>
        <p:spPr>
          <a:xfrm>
            <a:off x="718185" y="564237"/>
            <a:ext cx="5954673" cy="673298"/>
          </a:xfrm>
          <a:prstGeom prst="rect">
            <a:avLst/>
          </a:prstGeom>
          <a:noFill/>
        </p:spPr>
        <p:txBody>
          <a:bodyPr wrap="none" lIns="0" tIns="0" rIns="0" bIns="0" rtlCol="0" anchor="t"/>
          <a:lstStyle/>
          <a:p>
            <a:pPr marL="0" indent="0" algn="l">
              <a:lnSpc>
                <a:spcPts val="5300"/>
              </a:lnSpc>
              <a:buNone/>
            </a:pPr>
            <a:r>
              <a:rPr lang="en-US" sz="4200" b="1" dirty="0">
                <a:solidFill>
                  <a:srgbClr val="000000"/>
                </a:solidFill>
                <a:latin typeface="Petrona Bold" pitchFamily="34" charset="0"/>
                <a:ea typeface="Petrona Bold" pitchFamily="34" charset="-122"/>
                <a:cs typeface="Petrona Bold" pitchFamily="34" charset="-120"/>
              </a:rPr>
              <a:t>Dashboard Components</a:t>
            </a:r>
            <a:endParaRPr lang="en-US" sz="4200" dirty="0"/>
          </a:p>
        </p:txBody>
      </p:sp>
      <p:pic>
        <p:nvPicPr>
          <p:cNvPr id="4" name="Image 1" descr="preencoded.png"/>
          <p:cNvPicPr>
            <a:picLocks noChangeAspect="1"/>
          </p:cNvPicPr>
          <p:nvPr/>
        </p:nvPicPr>
        <p:blipFill>
          <a:blip r:embed="rId2"/>
          <a:stretch>
            <a:fillRect/>
          </a:stretch>
        </p:blipFill>
        <p:spPr>
          <a:xfrm>
            <a:off x="718185" y="1545312"/>
            <a:ext cx="1025962" cy="1526262"/>
          </a:xfrm>
          <a:prstGeom prst="rect">
            <a:avLst/>
          </a:prstGeom>
        </p:spPr>
      </p:pic>
      <p:sp>
        <p:nvSpPr>
          <p:cNvPr id="5" name="Text 1"/>
          <p:cNvSpPr/>
          <p:nvPr/>
        </p:nvSpPr>
        <p:spPr>
          <a:xfrm>
            <a:off x="2051923" y="1750457"/>
            <a:ext cx="2693194" cy="336590"/>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Home Page</a:t>
            </a:r>
            <a:endParaRPr lang="en-US" sz="2100" dirty="0"/>
          </a:p>
        </p:txBody>
      </p:sp>
      <p:sp>
        <p:nvSpPr>
          <p:cNvPr id="6" name="Text 2"/>
          <p:cNvSpPr/>
          <p:nvPr/>
        </p:nvSpPr>
        <p:spPr>
          <a:xfrm>
            <a:off x="2051923" y="2210157"/>
            <a:ext cx="6373892" cy="656273"/>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Inter" panose="02000503000000020004" pitchFamily="34" charset="0"/>
                <a:ea typeface="Inter" panose="02000503000000020004" pitchFamily="34" charset="-122"/>
                <a:cs typeface="Inter" panose="02000503000000020004" pitchFamily="34" charset="-120"/>
              </a:rPr>
              <a:t>Provides a summary of key financial metrics, including total sponsorship, total expenses, and revenue growth trends.</a:t>
            </a:r>
            <a:endParaRPr lang="en-US" sz="1600" dirty="0"/>
          </a:p>
        </p:txBody>
      </p:sp>
      <p:pic>
        <p:nvPicPr>
          <p:cNvPr id="7" name="Image 2" descr="preencoded.png"/>
          <p:cNvPicPr>
            <a:picLocks noChangeAspect="1"/>
          </p:cNvPicPr>
          <p:nvPr/>
        </p:nvPicPr>
        <p:blipFill>
          <a:blip r:embed="rId3"/>
          <a:stretch>
            <a:fillRect/>
          </a:stretch>
        </p:blipFill>
        <p:spPr>
          <a:xfrm>
            <a:off x="718185" y="3071574"/>
            <a:ext cx="1025962" cy="1526262"/>
          </a:xfrm>
          <a:prstGeom prst="rect">
            <a:avLst/>
          </a:prstGeom>
        </p:spPr>
      </p:pic>
      <p:sp>
        <p:nvSpPr>
          <p:cNvPr id="8" name="Text 3"/>
          <p:cNvSpPr/>
          <p:nvPr/>
        </p:nvSpPr>
        <p:spPr>
          <a:xfrm>
            <a:off x="2051923" y="3276719"/>
            <a:ext cx="2693194" cy="336590"/>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Tech Fest Insights</a:t>
            </a:r>
            <a:endParaRPr lang="en-US" sz="2100" dirty="0"/>
          </a:p>
        </p:txBody>
      </p:sp>
      <p:sp>
        <p:nvSpPr>
          <p:cNvPr id="9" name="Text 4"/>
          <p:cNvSpPr/>
          <p:nvPr/>
        </p:nvSpPr>
        <p:spPr>
          <a:xfrm>
            <a:off x="2051923" y="3736419"/>
            <a:ext cx="6373892" cy="656273"/>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Inter" panose="02000503000000020004" pitchFamily="34" charset="0"/>
                <a:ea typeface="Inter" panose="02000503000000020004" pitchFamily="34" charset="-122"/>
                <a:cs typeface="Inter" panose="02000503000000020004" pitchFamily="34" charset="-120"/>
              </a:rPr>
              <a:t>Presents an overview of sponsorship trends, expenses, and participation, using interactive slicers to filter data.</a:t>
            </a:r>
            <a:endParaRPr lang="en-US" sz="1600" dirty="0"/>
          </a:p>
        </p:txBody>
      </p:sp>
      <p:pic>
        <p:nvPicPr>
          <p:cNvPr id="10" name="Image 3" descr="preencoded.png"/>
          <p:cNvPicPr>
            <a:picLocks noChangeAspect="1"/>
          </p:cNvPicPr>
          <p:nvPr/>
        </p:nvPicPr>
        <p:blipFill>
          <a:blip r:embed="rId4"/>
          <a:stretch>
            <a:fillRect/>
          </a:stretch>
        </p:blipFill>
        <p:spPr>
          <a:xfrm>
            <a:off x="718185" y="4597837"/>
            <a:ext cx="1025962" cy="1526262"/>
          </a:xfrm>
          <a:prstGeom prst="rect">
            <a:avLst/>
          </a:prstGeom>
        </p:spPr>
      </p:pic>
      <p:sp>
        <p:nvSpPr>
          <p:cNvPr id="11" name="Text 5"/>
          <p:cNvSpPr/>
          <p:nvPr/>
        </p:nvSpPr>
        <p:spPr>
          <a:xfrm>
            <a:off x="2051923" y="4802981"/>
            <a:ext cx="2704743" cy="336590"/>
          </a:xfrm>
          <a:prstGeom prst="rect">
            <a:avLst/>
          </a:prstGeom>
          <a:noFill/>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Sub-Event Breakdown</a:t>
            </a:r>
            <a:endParaRPr lang="en-US" sz="2100" dirty="0"/>
          </a:p>
        </p:txBody>
      </p:sp>
      <p:sp>
        <p:nvSpPr>
          <p:cNvPr id="12" name="Text 6"/>
          <p:cNvSpPr/>
          <p:nvPr/>
        </p:nvSpPr>
        <p:spPr>
          <a:xfrm>
            <a:off x="2051923" y="5262682"/>
            <a:ext cx="6373892" cy="656273"/>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Inter" panose="02000503000000020004" pitchFamily="34" charset="0"/>
                <a:ea typeface="Inter" panose="02000503000000020004" pitchFamily="34" charset="-122"/>
                <a:cs typeface="Inter" panose="02000503000000020004" pitchFamily="34" charset="-120"/>
              </a:rPr>
              <a:t>Analyzes individual sub-events, displaying event-wise sponsorship distribution and participation trends.</a:t>
            </a:r>
            <a:endParaRPr lang="en-US" sz="1600" dirty="0"/>
          </a:p>
        </p:txBody>
      </p:sp>
      <p:sp>
        <p:nvSpPr>
          <p:cNvPr id="13" name="Text 7"/>
          <p:cNvSpPr/>
          <p:nvPr/>
        </p:nvSpPr>
        <p:spPr>
          <a:xfrm>
            <a:off x="718185" y="6354842"/>
            <a:ext cx="7707630" cy="1312545"/>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Inter" panose="02000503000000020004" pitchFamily="34" charset="0"/>
                <a:ea typeface="Inter" panose="02000503000000020004" pitchFamily="34" charset="-122"/>
                <a:cs typeface="Inter" panose="02000503000000020004" pitchFamily="34" charset="-120"/>
              </a:rPr>
              <a:t>The Power BI dashboard consists of multiple components that work together to create an intuitive and user-friendly interface. Each component serves a specific purpose in presenting data insights in a structured and meaningful way.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3540" y="594003"/>
            <a:ext cx="5277326" cy="659606"/>
          </a:xfrm>
          <a:prstGeom prst="rect">
            <a:avLst/>
          </a:prstGeom>
          <a:noFill/>
        </p:spPr>
        <p:txBody>
          <a:bodyPr wrap="none" lIns="0" tIns="0" rIns="0" bIns="0" rtlCol="0" anchor="t"/>
          <a:lstStyle/>
          <a:p>
            <a:pPr marL="0" indent="0" algn="l">
              <a:lnSpc>
                <a:spcPts val="5150"/>
              </a:lnSpc>
              <a:buNone/>
            </a:pPr>
            <a:r>
              <a:rPr lang="en-US" sz="4150" b="1" dirty="0">
                <a:solidFill>
                  <a:srgbClr val="000000"/>
                </a:solidFill>
                <a:latin typeface="Petrona Bold" pitchFamily="34" charset="0"/>
                <a:ea typeface="Petrona Bold" pitchFamily="34" charset="-122"/>
                <a:cs typeface="Petrona Bold" pitchFamily="34" charset="-120"/>
              </a:rPr>
              <a:t>DAX Queries Used</a:t>
            </a:r>
            <a:endParaRPr lang="en-US" sz="4150" dirty="0"/>
          </a:p>
        </p:txBody>
      </p:sp>
      <p:sp>
        <p:nvSpPr>
          <p:cNvPr id="4" name="Shape 1"/>
          <p:cNvSpPr/>
          <p:nvPr/>
        </p:nvSpPr>
        <p:spPr>
          <a:xfrm>
            <a:off x="929640" y="1555075"/>
            <a:ext cx="22860" cy="4889302"/>
          </a:xfrm>
          <a:prstGeom prst="roundRect">
            <a:avLst>
              <a:gd name="adj" fmla="val 369372"/>
            </a:avLst>
          </a:prstGeom>
          <a:solidFill>
            <a:srgbClr val="B2D4E5"/>
          </a:solidFill>
        </p:spPr>
      </p:sp>
      <p:sp>
        <p:nvSpPr>
          <p:cNvPr id="5" name="Shape 2"/>
          <p:cNvSpPr/>
          <p:nvPr/>
        </p:nvSpPr>
        <p:spPr>
          <a:xfrm>
            <a:off x="1132939" y="1995845"/>
            <a:ext cx="603052" cy="22860"/>
          </a:xfrm>
          <a:prstGeom prst="roundRect">
            <a:avLst>
              <a:gd name="adj" fmla="val 369372"/>
            </a:avLst>
          </a:prstGeom>
          <a:solidFill>
            <a:srgbClr val="B2D4E5"/>
          </a:solidFill>
        </p:spPr>
      </p:sp>
      <p:sp>
        <p:nvSpPr>
          <p:cNvPr id="6" name="Shape 3"/>
          <p:cNvSpPr/>
          <p:nvPr/>
        </p:nvSpPr>
        <p:spPr>
          <a:xfrm>
            <a:off x="703481" y="1781175"/>
            <a:ext cx="452318" cy="452318"/>
          </a:xfrm>
          <a:prstGeom prst="roundRect">
            <a:avLst>
              <a:gd name="adj" fmla="val 18668"/>
            </a:avLst>
          </a:prstGeom>
          <a:solidFill>
            <a:srgbClr val="CCEEFF"/>
          </a:solidFill>
          <a:ln w="7620">
            <a:solidFill>
              <a:srgbClr val="B2D4E5"/>
            </a:solidFill>
            <a:prstDash val="solid"/>
          </a:ln>
        </p:spPr>
      </p:sp>
      <p:sp>
        <p:nvSpPr>
          <p:cNvPr id="7" name="Text 4"/>
          <p:cNvSpPr/>
          <p:nvPr/>
        </p:nvSpPr>
        <p:spPr>
          <a:xfrm>
            <a:off x="771287" y="1809393"/>
            <a:ext cx="316587" cy="39576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8" name="Text 5"/>
          <p:cNvSpPr/>
          <p:nvPr/>
        </p:nvSpPr>
        <p:spPr>
          <a:xfrm>
            <a:off x="1934885" y="1756053"/>
            <a:ext cx="2638663" cy="329803"/>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Cumulative Revenue</a:t>
            </a:r>
            <a:endParaRPr lang="en-US" sz="2050" dirty="0"/>
          </a:p>
        </p:txBody>
      </p:sp>
      <p:sp>
        <p:nvSpPr>
          <p:cNvPr id="9" name="Text 6"/>
          <p:cNvSpPr/>
          <p:nvPr/>
        </p:nvSpPr>
        <p:spPr>
          <a:xfrm>
            <a:off x="1934885" y="2206466"/>
            <a:ext cx="6505575" cy="643414"/>
          </a:xfrm>
          <a:prstGeom prst="rect">
            <a:avLst/>
          </a:prstGeom>
          <a:noFill/>
        </p:spPr>
        <p:txBody>
          <a:bodyPr wrap="square" lIns="0" tIns="0" rIns="0" bIns="0" rtlCol="0" anchor="t"/>
          <a:lstStyle/>
          <a:p>
            <a:pPr marL="0" indent="0" algn="l">
              <a:lnSpc>
                <a:spcPts val="2500"/>
              </a:lnSpc>
              <a:buNone/>
            </a:pPr>
            <a:r>
              <a:rPr lang="en-US" sz="1550" dirty="0">
                <a:solidFill>
                  <a:srgbClr val="272525"/>
                </a:solidFill>
                <a:latin typeface="Inter" panose="02000503000000020004" pitchFamily="34" charset="0"/>
                <a:ea typeface="Inter" panose="02000503000000020004" pitchFamily="34" charset="-122"/>
                <a:cs typeface="Inter" panose="02000503000000020004" pitchFamily="34" charset="-120"/>
              </a:rPr>
              <a:t>Calculates the running total of revenue over time, tracking accumulated sponsorship revenue at any given point.</a:t>
            </a:r>
            <a:endParaRPr lang="en-US" sz="1550" dirty="0"/>
          </a:p>
        </p:txBody>
      </p:sp>
      <p:sp>
        <p:nvSpPr>
          <p:cNvPr id="10" name="Shape 7"/>
          <p:cNvSpPr/>
          <p:nvPr/>
        </p:nvSpPr>
        <p:spPr>
          <a:xfrm>
            <a:off x="1132939" y="3692604"/>
            <a:ext cx="603052" cy="22860"/>
          </a:xfrm>
          <a:prstGeom prst="roundRect">
            <a:avLst>
              <a:gd name="adj" fmla="val 369372"/>
            </a:avLst>
          </a:prstGeom>
          <a:solidFill>
            <a:srgbClr val="B2D4E5"/>
          </a:solidFill>
        </p:spPr>
      </p:sp>
      <p:sp>
        <p:nvSpPr>
          <p:cNvPr id="11" name="Shape 8"/>
          <p:cNvSpPr/>
          <p:nvPr/>
        </p:nvSpPr>
        <p:spPr>
          <a:xfrm>
            <a:off x="703481" y="3477935"/>
            <a:ext cx="452318" cy="452318"/>
          </a:xfrm>
          <a:prstGeom prst="roundRect">
            <a:avLst>
              <a:gd name="adj" fmla="val 18668"/>
            </a:avLst>
          </a:prstGeom>
          <a:solidFill>
            <a:srgbClr val="CCEEFF"/>
          </a:solidFill>
          <a:ln w="7620">
            <a:solidFill>
              <a:srgbClr val="B2D4E5"/>
            </a:solidFill>
            <a:prstDash val="solid"/>
          </a:ln>
        </p:spPr>
      </p:sp>
      <p:sp>
        <p:nvSpPr>
          <p:cNvPr id="12" name="Text 9"/>
          <p:cNvSpPr/>
          <p:nvPr/>
        </p:nvSpPr>
        <p:spPr>
          <a:xfrm>
            <a:off x="771287" y="3506153"/>
            <a:ext cx="316587" cy="39576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3" name="Text 10"/>
          <p:cNvSpPr/>
          <p:nvPr/>
        </p:nvSpPr>
        <p:spPr>
          <a:xfrm>
            <a:off x="1934885" y="3452813"/>
            <a:ext cx="2638663" cy="329803"/>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Ranked Sub-Events</a:t>
            </a:r>
            <a:endParaRPr lang="en-US" sz="2050" dirty="0"/>
          </a:p>
        </p:txBody>
      </p:sp>
      <p:sp>
        <p:nvSpPr>
          <p:cNvPr id="14" name="Text 11"/>
          <p:cNvSpPr/>
          <p:nvPr/>
        </p:nvSpPr>
        <p:spPr>
          <a:xfrm>
            <a:off x="1934885" y="3903226"/>
            <a:ext cx="6505575" cy="643414"/>
          </a:xfrm>
          <a:prstGeom prst="rect">
            <a:avLst/>
          </a:prstGeom>
          <a:noFill/>
        </p:spPr>
        <p:txBody>
          <a:bodyPr wrap="square" lIns="0" tIns="0" rIns="0" bIns="0" rtlCol="0" anchor="t"/>
          <a:lstStyle/>
          <a:p>
            <a:pPr marL="0" indent="0" algn="l">
              <a:lnSpc>
                <a:spcPts val="2500"/>
              </a:lnSpc>
              <a:buNone/>
            </a:pPr>
            <a:r>
              <a:rPr lang="en-US" sz="1550" dirty="0">
                <a:solidFill>
                  <a:srgbClr val="272525"/>
                </a:solidFill>
                <a:latin typeface="Inter" panose="02000503000000020004" pitchFamily="34" charset="0"/>
                <a:ea typeface="Inter" panose="02000503000000020004" pitchFamily="34" charset="-122"/>
                <a:cs typeface="Inter" panose="02000503000000020004" pitchFamily="34" charset="-120"/>
              </a:rPr>
              <a:t>Assigns rankings to sub-events based on the number of participants, highlighting the most popular sub-events.</a:t>
            </a:r>
            <a:endParaRPr lang="en-US" sz="1550" dirty="0"/>
          </a:p>
        </p:txBody>
      </p:sp>
      <p:sp>
        <p:nvSpPr>
          <p:cNvPr id="15" name="Shape 12"/>
          <p:cNvSpPr/>
          <p:nvPr/>
        </p:nvSpPr>
        <p:spPr>
          <a:xfrm>
            <a:off x="1132939" y="5389364"/>
            <a:ext cx="603052" cy="22860"/>
          </a:xfrm>
          <a:prstGeom prst="roundRect">
            <a:avLst>
              <a:gd name="adj" fmla="val 369372"/>
            </a:avLst>
          </a:prstGeom>
          <a:solidFill>
            <a:srgbClr val="B2D4E5"/>
          </a:solidFill>
        </p:spPr>
      </p:sp>
      <p:sp>
        <p:nvSpPr>
          <p:cNvPr id="16" name="Shape 13"/>
          <p:cNvSpPr/>
          <p:nvPr/>
        </p:nvSpPr>
        <p:spPr>
          <a:xfrm>
            <a:off x="703481" y="5174694"/>
            <a:ext cx="452318" cy="452318"/>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771287" y="5202912"/>
            <a:ext cx="316587" cy="39576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8" name="Text 15"/>
          <p:cNvSpPr/>
          <p:nvPr/>
        </p:nvSpPr>
        <p:spPr>
          <a:xfrm>
            <a:off x="1934885" y="5149572"/>
            <a:ext cx="2638663" cy="329803"/>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Total Revenue</a:t>
            </a:r>
            <a:endParaRPr lang="en-US" sz="2050" dirty="0"/>
          </a:p>
        </p:txBody>
      </p:sp>
      <p:sp>
        <p:nvSpPr>
          <p:cNvPr id="19" name="Text 16"/>
          <p:cNvSpPr/>
          <p:nvPr/>
        </p:nvSpPr>
        <p:spPr>
          <a:xfrm>
            <a:off x="1934885" y="5599986"/>
            <a:ext cx="6505575" cy="643414"/>
          </a:xfrm>
          <a:prstGeom prst="rect">
            <a:avLst/>
          </a:prstGeom>
          <a:noFill/>
        </p:spPr>
        <p:txBody>
          <a:bodyPr wrap="square" lIns="0" tIns="0" rIns="0" bIns="0" rtlCol="0" anchor="t"/>
          <a:lstStyle/>
          <a:p>
            <a:pPr marL="0" indent="0" algn="l">
              <a:lnSpc>
                <a:spcPts val="2500"/>
              </a:lnSpc>
              <a:buNone/>
            </a:pPr>
            <a:r>
              <a:rPr lang="en-US" sz="1550" dirty="0">
                <a:solidFill>
                  <a:srgbClr val="272525"/>
                </a:solidFill>
                <a:latin typeface="Inter" panose="02000503000000020004" pitchFamily="34" charset="0"/>
                <a:ea typeface="Inter" panose="02000503000000020004" pitchFamily="34" charset="-122"/>
                <a:cs typeface="Inter" panose="02000503000000020004" pitchFamily="34" charset="-120"/>
              </a:rPr>
              <a:t>Directly sums up the total revenue from sponsorships and participation fees, providing a key performance indicator.</a:t>
            </a:r>
            <a:endParaRPr lang="en-US" sz="1550" dirty="0"/>
          </a:p>
        </p:txBody>
      </p:sp>
      <p:sp>
        <p:nvSpPr>
          <p:cNvPr id="20" name="Text 17"/>
          <p:cNvSpPr/>
          <p:nvPr/>
        </p:nvSpPr>
        <p:spPr>
          <a:xfrm>
            <a:off x="703540" y="6670477"/>
            <a:ext cx="7736919" cy="965121"/>
          </a:xfrm>
          <a:prstGeom prst="rect">
            <a:avLst/>
          </a:prstGeom>
          <a:noFill/>
        </p:spPr>
        <p:txBody>
          <a:bodyPr wrap="square" lIns="0" tIns="0" rIns="0" bIns="0" rtlCol="0" anchor="t"/>
          <a:lstStyle/>
          <a:p>
            <a:pPr marL="0" indent="0" algn="l">
              <a:lnSpc>
                <a:spcPts val="2500"/>
              </a:lnSpc>
              <a:buNone/>
            </a:pPr>
            <a:r>
              <a:rPr lang="en-US" sz="1550" dirty="0">
                <a:solidFill>
                  <a:srgbClr val="272525"/>
                </a:solidFill>
                <a:latin typeface="Inter" panose="02000503000000020004" pitchFamily="34" charset="0"/>
                <a:ea typeface="Inter" panose="02000503000000020004" pitchFamily="34" charset="-122"/>
                <a:cs typeface="Inter" panose="02000503000000020004" pitchFamily="34" charset="-120"/>
              </a:rPr>
              <a:t>DAX (Data Analysis Expressions) is a powerful formula language used in Power BI for creating calculated columns, measures, and custom aggregations. These queries compute financial metrics and rankings.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s 9"/>
          <p:cNvSpPr/>
          <p:nvPr/>
        </p:nvSpPr>
        <p:spPr>
          <a:xfrm>
            <a:off x="-34925" y="-53340"/>
            <a:ext cx="14699615" cy="832548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793790" y="1841421"/>
            <a:ext cx="5954197" cy="744260"/>
          </a:xfrm>
          <a:prstGeom prst="rect">
            <a:avLst/>
          </a:prstGeom>
          <a:noFill/>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Testing Strategy</a:t>
            </a:r>
            <a:endParaRPr lang="en-US" sz="4650" dirty="0"/>
          </a:p>
        </p:txBody>
      </p:sp>
      <p:sp>
        <p:nvSpPr>
          <p:cNvPr id="3" name="Text 1"/>
          <p:cNvSpPr/>
          <p:nvPr/>
        </p:nvSpPr>
        <p:spPr>
          <a:xfrm>
            <a:off x="793790" y="3152656"/>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Unit Testing</a:t>
            </a:r>
            <a:endParaRPr lang="en-US" sz="2300" dirty="0"/>
          </a:p>
        </p:txBody>
      </p:sp>
      <p:sp>
        <p:nvSpPr>
          <p:cNvPr id="4" name="Text 2"/>
          <p:cNvSpPr/>
          <p:nvPr/>
        </p:nvSpPr>
        <p:spPr>
          <a:xfrm>
            <a:off x="793790" y="3751540"/>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Validate individual DAX calculations to ensure correctness, applying different filters and cross-verifying against raw data.</a:t>
            </a:r>
            <a:endParaRPr lang="en-US" sz="1750" dirty="0"/>
          </a:p>
        </p:txBody>
      </p:sp>
      <p:sp>
        <p:nvSpPr>
          <p:cNvPr id="5" name="Text 3"/>
          <p:cNvSpPr/>
          <p:nvPr/>
        </p:nvSpPr>
        <p:spPr>
          <a:xfrm>
            <a:off x="5332928" y="3152656"/>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Integration Testing</a:t>
            </a:r>
            <a:endParaRPr lang="en-US" sz="2300" dirty="0"/>
          </a:p>
        </p:txBody>
      </p:sp>
      <p:sp>
        <p:nvSpPr>
          <p:cNvPr id="6" name="Text 4"/>
          <p:cNvSpPr/>
          <p:nvPr/>
        </p:nvSpPr>
        <p:spPr>
          <a:xfrm>
            <a:off x="5332928" y="3751540"/>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Verify that all visual components interact correctly with data sources, ensuring seamless user experience.</a:t>
            </a:r>
            <a:endParaRPr lang="en-US" sz="1750" dirty="0"/>
          </a:p>
        </p:txBody>
      </p:sp>
      <p:sp>
        <p:nvSpPr>
          <p:cNvPr id="7" name="Text 5"/>
          <p:cNvSpPr/>
          <p:nvPr/>
        </p:nvSpPr>
        <p:spPr>
          <a:xfrm>
            <a:off x="9872067" y="3152656"/>
            <a:ext cx="2977039" cy="372070"/>
          </a:xfrm>
          <a:prstGeom prst="rect">
            <a:avLst/>
          </a:prstGeom>
          <a:noFill/>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User Testing</a:t>
            </a:r>
            <a:endParaRPr lang="en-US" sz="2300" dirty="0"/>
          </a:p>
        </p:txBody>
      </p:sp>
      <p:sp>
        <p:nvSpPr>
          <p:cNvPr id="8" name="Text 6"/>
          <p:cNvSpPr/>
          <p:nvPr/>
        </p:nvSpPr>
        <p:spPr>
          <a:xfrm>
            <a:off x="9872067" y="3751540"/>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Gather feedback from event organizers and sponsors on usability, improving the user interface and interaction.</a:t>
            </a:r>
            <a:endParaRPr lang="en-US" sz="1750" dirty="0"/>
          </a:p>
        </p:txBody>
      </p:sp>
      <p:sp>
        <p:nvSpPr>
          <p:cNvPr id="9" name="Text 7"/>
          <p:cNvSpPr/>
          <p:nvPr/>
        </p:nvSpPr>
        <p:spPr>
          <a:xfrm>
            <a:off x="793790" y="5662374"/>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To ensure the reliability and accuracy of the Power BI dashboard, a comprehensive testing strategy was applied, including unit testing, integration testing, and user testing.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s 15"/>
          <p:cNvSpPr/>
          <p:nvPr/>
        </p:nvSpPr>
        <p:spPr>
          <a:xfrm>
            <a:off x="-34925" y="-53340"/>
            <a:ext cx="14752955" cy="833564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0"/>
          <p:cNvSpPr/>
          <p:nvPr/>
        </p:nvSpPr>
        <p:spPr>
          <a:xfrm>
            <a:off x="782241" y="614601"/>
            <a:ext cx="7992189" cy="733425"/>
          </a:xfrm>
          <a:prstGeom prst="rect">
            <a:avLst/>
          </a:prstGeom>
          <a:noFill/>
        </p:spPr>
        <p:txBody>
          <a:bodyPr wrap="none" lIns="0" tIns="0" rIns="0" bIns="0" rtlCol="0" anchor="t"/>
          <a:lstStyle/>
          <a:p>
            <a:pPr marL="0" indent="0" algn="l">
              <a:lnSpc>
                <a:spcPts val="5750"/>
              </a:lnSpc>
              <a:buNone/>
            </a:pPr>
            <a:r>
              <a:rPr lang="en-US" sz="4600" b="1" dirty="0">
                <a:solidFill>
                  <a:srgbClr val="000000"/>
                </a:solidFill>
                <a:latin typeface="Petrona Bold" pitchFamily="34" charset="0"/>
                <a:ea typeface="Petrona Bold" pitchFamily="34" charset="-122"/>
                <a:cs typeface="Petrona Bold" pitchFamily="34" charset="-120"/>
              </a:rPr>
              <a:t>Conclusion and Further Work</a:t>
            </a:r>
            <a:endParaRPr lang="en-US" sz="4600" dirty="0"/>
          </a:p>
        </p:txBody>
      </p:sp>
      <p:sp>
        <p:nvSpPr>
          <p:cNvPr id="3" name="Text 1"/>
          <p:cNvSpPr/>
          <p:nvPr/>
        </p:nvSpPr>
        <p:spPr>
          <a:xfrm>
            <a:off x="1793319" y="2654379"/>
            <a:ext cx="2933581" cy="366713"/>
          </a:xfrm>
          <a:prstGeom prst="rect">
            <a:avLst/>
          </a:prstGeom>
          <a:noFill/>
        </p:spPr>
        <p:txBody>
          <a:bodyPr wrap="none" lIns="0" tIns="0" rIns="0" bIns="0" rtlCol="0" anchor="t"/>
          <a:lstStyle/>
          <a:p>
            <a:pPr marL="0" indent="0" algn="r">
              <a:lnSpc>
                <a:spcPts val="2850"/>
              </a:lnSpc>
              <a:buNone/>
            </a:pPr>
            <a:r>
              <a:rPr lang="en-US" sz="2300" b="1" dirty="0">
                <a:solidFill>
                  <a:srgbClr val="272525"/>
                </a:solidFill>
                <a:latin typeface="Petrona Bold" pitchFamily="34" charset="0"/>
                <a:ea typeface="Petrona Bold" pitchFamily="34" charset="-122"/>
                <a:cs typeface="Petrona Bold" pitchFamily="34" charset="-120"/>
              </a:rPr>
              <a:t>Real-Time Data</a:t>
            </a:r>
            <a:endParaRPr lang="en-US" sz="2300" dirty="0"/>
          </a:p>
        </p:txBody>
      </p:sp>
      <p:pic>
        <p:nvPicPr>
          <p:cNvPr id="4" name="Image 0" descr="preencoded.png"/>
          <p:cNvPicPr>
            <a:picLocks noChangeAspect="1"/>
          </p:cNvPicPr>
          <p:nvPr/>
        </p:nvPicPr>
        <p:blipFill>
          <a:blip r:embed="rId1"/>
          <a:stretch>
            <a:fillRect/>
          </a:stretch>
        </p:blipFill>
        <p:spPr>
          <a:xfrm>
            <a:off x="5062061" y="1794986"/>
            <a:ext cx="4506278" cy="4506278"/>
          </a:xfrm>
          <a:prstGeom prst="rect">
            <a:avLst/>
          </a:prstGeom>
        </p:spPr>
      </p:pic>
      <p:sp>
        <p:nvSpPr>
          <p:cNvPr id="5" name="Text 2"/>
          <p:cNvSpPr/>
          <p:nvPr/>
        </p:nvSpPr>
        <p:spPr>
          <a:xfrm>
            <a:off x="6241078" y="2548711"/>
            <a:ext cx="334328" cy="418028"/>
          </a:xfrm>
          <a:prstGeom prst="rect">
            <a:avLst/>
          </a:prstGeom>
          <a:noFill/>
        </p:spPr>
        <p:txBody>
          <a:bodyPr wrap="none" lIns="0" tIns="0" rIns="0" bIns="0" rtlCol="0" anchor="t"/>
          <a:lstStyle/>
          <a:p>
            <a:pPr marL="0" indent="0" algn="l">
              <a:lnSpc>
                <a:spcPts val="4200"/>
              </a:lnSpc>
              <a:buNone/>
            </a:pPr>
            <a:r>
              <a:rPr lang="en-US" sz="2600" b="1" dirty="0">
                <a:solidFill>
                  <a:srgbClr val="272525"/>
                </a:solidFill>
                <a:latin typeface="Petrona Bold" pitchFamily="34" charset="0"/>
                <a:ea typeface="Petrona Bold" pitchFamily="34" charset="-122"/>
                <a:cs typeface="Petrona Bold" pitchFamily="34" charset="-120"/>
              </a:rPr>
              <a:t>1</a:t>
            </a:r>
            <a:endParaRPr lang="en-US" sz="2600" dirty="0"/>
          </a:p>
        </p:txBody>
      </p:sp>
      <p:sp>
        <p:nvSpPr>
          <p:cNvPr id="6" name="Text 3"/>
          <p:cNvSpPr/>
          <p:nvPr/>
        </p:nvSpPr>
        <p:spPr>
          <a:xfrm>
            <a:off x="9903500" y="2654379"/>
            <a:ext cx="2933581" cy="366713"/>
          </a:xfrm>
          <a:prstGeom prst="rect">
            <a:avLst/>
          </a:prstGeom>
          <a:noFill/>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AI Predictions</a:t>
            </a:r>
            <a:endParaRPr lang="en-US" sz="2300" dirty="0"/>
          </a:p>
        </p:txBody>
      </p:sp>
      <p:pic>
        <p:nvPicPr>
          <p:cNvPr id="7" name="Image 1" descr="preencoded.png"/>
          <p:cNvPicPr>
            <a:picLocks noChangeAspect="1"/>
          </p:cNvPicPr>
          <p:nvPr/>
        </p:nvPicPr>
        <p:blipFill>
          <a:blip r:embed="rId2"/>
          <a:stretch>
            <a:fillRect/>
          </a:stretch>
        </p:blipFill>
        <p:spPr>
          <a:xfrm>
            <a:off x="5062061" y="1794986"/>
            <a:ext cx="4506278" cy="4506278"/>
          </a:xfrm>
          <a:prstGeom prst="rect">
            <a:avLst/>
          </a:prstGeom>
        </p:spPr>
      </p:pic>
      <p:sp>
        <p:nvSpPr>
          <p:cNvPr id="8" name="Text 4"/>
          <p:cNvSpPr/>
          <p:nvPr/>
        </p:nvSpPr>
        <p:spPr>
          <a:xfrm>
            <a:off x="8438257" y="2932212"/>
            <a:ext cx="334328" cy="418028"/>
          </a:xfrm>
          <a:prstGeom prst="rect">
            <a:avLst/>
          </a:prstGeom>
          <a:noFill/>
        </p:spPr>
        <p:txBody>
          <a:bodyPr wrap="none" lIns="0" tIns="0" rIns="0" bIns="0" rtlCol="0" anchor="t"/>
          <a:lstStyle/>
          <a:p>
            <a:pPr marL="0" indent="0" algn="l">
              <a:lnSpc>
                <a:spcPts val="4200"/>
              </a:lnSpc>
              <a:buNone/>
            </a:pPr>
            <a:r>
              <a:rPr lang="en-US" sz="2600" b="1" dirty="0">
                <a:solidFill>
                  <a:srgbClr val="272525"/>
                </a:solidFill>
                <a:latin typeface="Petrona Bold" pitchFamily="34" charset="0"/>
                <a:ea typeface="Petrona Bold" pitchFamily="34" charset="-122"/>
                <a:cs typeface="Petrona Bold" pitchFamily="34" charset="-120"/>
              </a:rPr>
              <a:t>2</a:t>
            </a:r>
            <a:endParaRPr lang="en-US" sz="2600" dirty="0"/>
          </a:p>
        </p:txBody>
      </p:sp>
      <p:sp>
        <p:nvSpPr>
          <p:cNvPr id="9" name="Text 5"/>
          <p:cNvSpPr/>
          <p:nvPr/>
        </p:nvSpPr>
        <p:spPr>
          <a:xfrm>
            <a:off x="9903500" y="5075039"/>
            <a:ext cx="2933581" cy="366713"/>
          </a:xfrm>
          <a:prstGeom prst="rect">
            <a:avLst/>
          </a:prstGeom>
          <a:noFill/>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Automated Reports</a:t>
            </a:r>
            <a:endParaRPr lang="en-US" sz="2300" dirty="0"/>
          </a:p>
        </p:txBody>
      </p:sp>
      <p:pic>
        <p:nvPicPr>
          <p:cNvPr id="10" name="Image 2" descr="preencoded.png"/>
          <p:cNvPicPr>
            <a:picLocks noChangeAspect="1"/>
          </p:cNvPicPr>
          <p:nvPr/>
        </p:nvPicPr>
        <p:blipFill>
          <a:blip r:embed="rId3"/>
          <a:stretch>
            <a:fillRect/>
          </a:stretch>
        </p:blipFill>
        <p:spPr>
          <a:xfrm>
            <a:off x="5062061" y="1794986"/>
            <a:ext cx="4506278" cy="4506278"/>
          </a:xfrm>
          <a:prstGeom prst="rect">
            <a:avLst/>
          </a:prstGeom>
        </p:spPr>
      </p:pic>
      <p:sp>
        <p:nvSpPr>
          <p:cNvPr id="11" name="Text 6"/>
          <p:cNvSpPr/>
          <p:nvPr/>
        </p:nvSpPr>
        <p:spPr>
          <a:xfrm>
            <a:off x="8054757" y="5129391"/>
            <a:ext cx="334328" cy="418028"/>
          </a:xfrm>
          <a:prstGeom prst="rect">
            <a:avLst/>
          </a:prstGeom>
          <a:noFill/>
        </p:spPr>
        <p:txBody>
          <a:bodyPr wrap="none" lIns="0" tIns="0" rIns="0" bIns="0" rtlCol="0" anchor="t"/>
          <a:lstStyle/>
          <a:p>
            <a:pPr marL="0" indent="0" algn="l">
              <a:lnSpc>
                <a:spcPts val="4200"/>
              </a:lnSpc>
              <a:buNone/>
            </a:pPr>
            <a:r>
              <a:rPr lang="en-US" sz="2600" b="1" dirty="0">
                <a:solidFill>
                  <a:srgbClr val="272525"/>
                </a:solidFill>
                <a:latin typeface="Petrona Bold" pitchFamily="34" charset="0"/>
                <a:ea typeface="Petrona Bold" pitchFamily="34" charset="-122"/>
                <a:cs typeface="Petrona Bold" pitchFamily="34" charset="-120"/>
              </a:rPr>
              <a:t>3</a:t>
            </a:r>
            <a:endParaRPr lang="en-US" sz="2600" dirty="0"/>
          </a:p>
        </p:txBody>
      </p:sp>
      <p:sp>
        <p:nvSpPr>
          <p:cNvPr id="12" name="Text 7"/>
          <p:cNvSpPr/>
          <p:nvPr/>
        </p:nvSpPr>
        <p:spPr>
          <a:xfrm>
            <a:off x="1793319" y="5075039"/>
            <a:ext cx="2933581" cy="366713"/>
          </a:xfrm>
          <a:prstGeom prst="rect">
            <a:avLst/>
          </a:prstGeom>
          <a:noFill/>
        </p:spPr>
        <p:txBody>
          <a:bodyPr wrap="none" lIns="0" tIns="0" rIns="0" bIns="0" rtlCol="0" anchor="t"/>
          <a:lstStyle/>
          <a:p>
            <a:pPr marL="0" indent="0" algn="r">
              <a:lnSpc>
                <a:spcPts val="2850"/>
              </a:lnSpc>
              <a:buNone/>
            </a:pPr>
            <a:r>
              <a:rPr lang="en-US" sz="2300" b="1" dirty="0">
                <a:solidFill>
                  <a:srgbClr val="272525"/>
                </a:solidFill>
                <a:latin typeface="Petrona Bold" pitchFamily="34" charset="0"/>
                <a:ea typeface="Petrona Bold" pitchFamily="34" charset="-122"/>
                <a:cs typeface="Petrona Bold" pitchFamily="34" charset="-120"/>
              </a:rPr>
              <a:t>Mobile Access</a:t>
            </a:r>
            <a:endParaRPr lang="en-US" sz="2300" dirty="0"/>
          </a:p>
        </p:txBody>
      </p:sp>
      <p:pic>
        <p:nvPicPr>
          <p:cNvPr id="13" name="Image 3" descr="preencoded.png"/>
          <p:cNvPicPr>
            <a:picLocks noChangeAspect="1"/>
          </p:cNvPicPr>
          <p:nvPr/>
        </p:nvPicPr>
        <p:blipFill>
          <a:blip r:embed="rId4"/>
          <a:stretch>
            <a:fillRect/>
          </a:stretch>
        </p:blipFill>
        <p:spPr>
          <a:xfrm>
            <a:off x="5062061" y="1794986"/>
            <a:ext cx="4506278" cy="4506278"/>
          </a:xfrm>
          <a:prstGeom prst="rect">
            <a:avLst/>
          </a:prstGeom>
        </p:spPr>
      </p:pic>
      <p:sp>
        <p:nvSpPr>
          <p:cNvPr id="14" name="Text 8"/>
          <p:cNvSpPr/>
          <p:nvPr/>
        </p:nvSpPr>
        <p:spPr>
          <a:xfrm>
            <a:off x="5857577" y="4745891"/>
            <a:ext cx="334328" cy="418028"/>
          </a:xfrm>
          <a:prstGeom prst="rect">
            <a:avLst/>
          </a:prstGeom>
          <a:noFill/>
        </p:spPr>
        <p:txBody>
          <a:bodyPr wrap="none" lIns="0" tIns="0" rIns="0" bIns="0" rtlCol="0" anchor="t"/>
          <a:lstStyle/>
          <a:p>
            <a:pPr marL="0" indent="0" algn="l">
              <a:lnSpc>
                <a:spcPts val="4200"/>
              </a:lnSpc>
              <a:buNone/>
            </a:pPr>
            <a:r>
              <a:rPr lang="en-US" sz="2600" b="1" dirty="0">
                <a:solidFill>
                  <a:srgbClr val="272525"/>
                </a:solidFill>
                <a:latin typeface="Petrona Bold" pitchFamily="34" charset="0"/>
                <a:ea typeface="Petrona Bold" pitchFamily="34" charset="-122"/>
                <a:cs typeface="Petrona Bold" pitchFamily="34" charset="-120"/>
              </a:rPr>
              <a:t>4</a:t>
            </a:r>
            <a:endParaRPr lang="en-US" sz="2600" dirty="0"/>
          </a:p>
        </p:txBody>
      </p:sp>
      <p:sp>
        <p:nvSpPr>
          <p:cNvPr id="15" name="Text 9"/>
          <p:cNvSpPr/>
          <p:nvPr/>
        </p:nvSpPr>
        <p:spPr>
          <a:xfrm>
            <a:off x="782241" y="6552605"/>
            <a:ext cx="13065919" cy="1072634"/>
          </a:xfrm>
          <a:prstGeom prst="rect">
            <a:avLst/>
          </a:prstGeom>
          <a:noFill/>
        </p:spPr>
        <p:txBody>
          <a:bodyPr wrap="square" lIns="0" tIns="0" rIns="0" bIns="0" rtlCol="0" anchor="t"/>
          <a:lstStyle/>
          <a:p>
            <a:pPr marL="0" indent="0" algn="l">
              <a:lnSpc>
                <a:spcPts val="280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The Power BI dashboard has successfully provided a comprehensive data visualization platform for the Algorhythm Tech Fest. Future enhancements include real-time data integration, AI-based predictions, automated report generation, and mobile compatibility to provide even deeper insights and convenience.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5341</Words>
  <Application>WPS Presentation</Application>
  <PresentationFormat>On-screen Show (16:9)</PresentationFormat>
  <Paragraphs>154</Paragraphs>
  <Slides>10</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Petrona Bold</vt:lpstr>
      <vt:lpstr>Segoe Print</vt:lpstr>
      <vt:lpstr>Petrona Bold</vt:lpstr>
      <vt:lpstr>Petrona Bold</vt:lpstr>
      <vt:lpstr>Inter</vt:lpstr>
      <vt:lpstr>Inter</vt:lpstr>
      <vt:lpstr>Inter</vt:lpstr>
      <vt:lpstr>Calibri</vt:lpstr>
      <vt:lpstr>Microsoft YaHei</vt:lpstr>
      <vt:lpstr>Arial Unicode MS</vt:lpstr>
      <vt:lpstr>MingLiU-ExtB</vt:lpstr>
      <vt:lpstr>Arial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Atharva</cp:lastModifiedBy>
  <cp:revision>3</cp:revision>
  <dcterms:created xsi:type="dcterms:W3CDTF">2025-03-17T16:30:00Z</dcterms:created>
  <dcterms:modified xsi:type="dcterms:W3CDTF">2025-03-18T04:55:27Z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B287753A00B044E0AA6833182F874EBB_13</vt:lpwstr>
  </property>
  <property fmtid="{D5CDD505-2E9C-101B-9397-08002B2CF9AE}" pid="3" name="KSOProductBuildVer">
    <vt:lpwstr>1033-12.2.0.20326</vt:lpwstr>
  </property>
</Properties>
</file>